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66" r:id="rId4"/>
    <p:sldId id="267" r:id="rId5"/>
    <p:sldId id="268" r:id="rId6"/>
    <p:sldId id="258" r:id="rId7"/>
    <p:sldId id="260" r:id="rId8"/>
    <p:sldId id="261" r:id="rId9"/>
    <p:sldId id="259" r:id="rId10"/>
    <p:sldId id="269" r:id="rId11"/>
    <p:sldId id="270" r:id="rId12"/>
    <p:sldId id="271" r:id="rId13"/>
    <p:sldId id="262" r:id="rId14"/>
    <p:sldId id="264" r:id="rId15"/>
    <p:sldId id="265"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9451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706643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5355496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740377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906784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745603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341964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hyperlink" Target="https://www.nature.com/articles/s41467-019-10714-6" TargetMode="Externa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959769"/>
            <a:ext cx="7477601" cy="1916430"/>
          </a:xfrm>
          <a:prstGeom prst="rect">
            <a:avLst/>
          </a:prstGeom>
          <a:noFill/>
          <a:ln/>
        </p:spPr>
        <p:txBody>
          <a:bodyPr wrap="square" rtlCol="0" anchor="t"/>
          <a:lstStyle/>
          <a:p>
            <a:pPr marL="0" indent="0">
              <a:lnSpc>
                <a:spcPts val="7545"/>
              </a:lnSpc>
              <a:buNone/>
            </a:pPr>
            <a:r>
              <a:rPr lang="en-US" sz="6036" dirty="0">
                <a:solidFill>
                  <a:srgbClr val="F5F0F0"/>
                </a:solidFill>
                <a:latin typeface="adonis-web" pitchFamily="34" charset="0"/>
                <a:ea typeface="adonis-web" pitchFamily="34" charset="-122"/>
                <a:cs typeface="adonis-web" pitchFamily="34" charset="-120"/>
              </a:rPr>
              <a:t>Introduction to Viral Rumors  Detection</a:t>
            </a:r>
            <a:endParaRPr lang="en-US" sz="6036" dirty="0"/>
          </a:p>
        </p:txBody>
      </p:sp>
      <p:sp>
        <p:nvSpPr>
          <p:cNvPr id="6" name="Text 2"/>
          <p:cNvSpPr/>
          <p:nvPr/>
        </p:nvSpPr>
        <p:spPr>
          <a:xfrm>
            <a:off x="833199" y="4209455"/>
            <a:ext cx="7477601"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Viral Rumors is a growing problem in our digital age, spreading misinformation and undermining trust in media. Machine learning offers powerful tools to identify and combat this threat, with advanced techniques to analyze content, source reliability, and user engagement patterns.</a:t>
            </a:r>
            <a:endParaRPr lang="en-US" sz="1750" dirty="0"/>
          </a:p>
        </p:txBody>
      </p:sp>
      <p:sp>
        <p:nvSpPr>
          <p:cNvPr id="9" name="Text 4"/>
          <p:cNvSpPr/>
          <p:nvPr/>
        </p:nvSpPr>
        <p:spPr>
          <a:xfrm>
            <a:off x="1299686" y="5880973"/>
            <a:ext cx="1930360"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2445901"/>
            <a:ext cx="5643801"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Hardware Requirements</a:t>
            </a:r>
            <a:endParaRPr lang="en-US" sz="4374" dirty="0"/>
          </a:p>
        </p:txBody>
      </p:sp>
      <p:sp>
        <p:nvSpPr>
          <p:cNvPr id="6" name="Text 2"/>
          <p:cNvSpPr/>
          <p:nvPr/>
        </p:nvSpPr>
        <p:spPr>
          <a:xfrm>
            <a:off x="6675001" y="3473529"/>
            <a:ext cx="7122200"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E2E6E9"/>
                </a:solidFill>
                <a:latin typeface="adonis-web" pitchFamily="34" charset="0"/>
                <a:ea typeface="adonis-web" pitchFamily="34" charset="-122"/>
                <a:cs typeface="adonis-web" pitchFamily="34" charset="-120"/>
              </a:rPr>
              <a:t>High-performance </a:t>
            </a:r>
            <a:r>
              <a:rPr lang="en-US" sz="1750" b="1" dirty="0">
                <a:solidFill>
                  <a:srgbClr val="E2E6E9"/>
                </a:solidFill>
                <a:latin typeface="adonis-web" pitchFamily="34" charset="0"/>
                <a:ea typeface="adonis-web" pitchFamily="34" charset="-122"/>
                <a:cs typeface="adonis-web" pitchFamily="34" charset="-120"/>
              </a:rPr>
              <a:t>CPU</a:t>
            </a:r>
            <a:r>
              <a:rPr lang="en-US" sz="1750" dirty="0">
                <a:solidFill>
                  <a:srgbClr val="E2E6E9"/>
                </a:solidFill>
                <a:latin typeface="adonis-web" pitchFamily="34" charset="0"/>
                <a:ea typeface="adonis-web" pitchFamily="34" charset="-122"/>
                <a:cs typeface="adonis-web" pitchFamily="34" charset="-120"/>
              </a:rPr>
              <a:t> and </a:t>
            </a:r>
            <a:r>
              <a:rPr lang="en-US" sz="1750" b="1" dirty="0">
                <a:solidFill>
                  <a:srgbClr val="E2E6E9"/>
                </a:solidFill>
                <a:latin typeface="adonis-web" pitchFamily="34" charset="0"/>
                <a:ea typeface="adonis-web" pitchFamily="34" charset="-122"/>
                <a:cs typeface="adonis-web" pitchFamily="34" charset="-120"/>
              </a:rPr>
              <a:t>GPU</a:t>
            </a:r>
            <a:r>
              <a:rPr lang="en-US" sz="1750" dirty="0">
                <a:solidFill>
                  <a:srgbClr val="E2E6E9"/>
                </a:solidFill>
                <a:latin typeface="adonis-web" pitchFamily="34" charset="0"/>
                <a:ea typeface="adonis-web" pitchFamily="34" charset="-122"/>
                <a:cs typeface="adonis-web" pitchFamily="34" charset="-120"/>
              </a:rPr>
              <a:t> for efficient machine learning model training and inference.</a:t>
            </a:r>
            <a:endParaRPr lang="en-US" sz="1750" dirty="0"/>
          </a:p>
        </p:txBody>
      </p:sp>
      <p:sp>
        <p:nvSpPr>
          <p:cNvPr id="7" name="Text 3"/>
          <p:cNvSpPr/>
          <p:nvPr/>
        </p:nvSpPr>
        <p:spPr>
          <a:xfrm>
            <a:off x="6675001" y="4273153"/>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E2E6E9"/>
                </a:solidFill>
                <a:latin typeface="adonis-web" pitchFamily="34" charset="0"/>
                <a:ea typeface="adonis-web" pitchFamily="34" charset="-122"/>
                <a:cs typeface="adonis-web" pitchFamily="34" charset="-120"/>
              </a:rPr>
              <a:t>Substantial </a:t>
            </a:r>
            <a:r>
              <a:rPr lang="en-US" sz="1750" b="1" dirty="0">
                <a:solidFill>
                  <a:srgbClr val="E2E6E9"/>
                </a:solidFill>
                <a:latin typeface="adonis-web" pitchFamily="34" charset="0"/>
                <a:ea typeface="adonis-web" pitchFamily="34" charset="-122"/>
                <a:cs typeface="adonis-web" pitchFamily="34" charset="-120"/>
              </a:rPr>
              <a:t>RAM</a:t>
            </a:r>
            <a:r>
              <a:rPr lang="en-US" sz="1750" dirty="0">
                <a:solidFill>
                  <a:srgbClr val="E2E6E9"/>
                </a:solidFill>
                <a:latin typeface="adonis-web" pitchFamily="34" charset="0"/>
                <a:ea typeface="adonis-web" pitchFamily="34" charset="-122"/>
                <a:cs typeface="adonis-web" pitchFamily="34" charset="-120"/>
              </a:rPr>
              <a:t> to handle large-scale datasets and complex model architectures.</a:t>
            </a:r>
            <a:endParaRPr lang="en-US" sz="1750" dirty="0"/>
          </a:p>
        </p:txBody>
      </p:sp>
      <p:sp>
        <p:nvSpPr>
          <p:cNvPr id="8" name="Text 4"/>
          <p:cNvSpPr/>
          <p:nvPr/>
        </p:nvSpPr>
        <p:spPr>
          <a:xfrm>
            <a:off x="6675001" y="5072777"/>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E2E6E9"/>
                </a:solidFill>
                <a:latin typeface="adonis-web" pitchFamily="34" charset="0"/>
                <a:ea typeface="adonis-web" pitchFamily="34" charset="-122"/>
                <a:cs typeface="adonis-web" pitchFamily="34" charset="-120"/>
              </a:rPr>
              <a:t>High-capacity </a:t>
            </a:r>
            <a:r>
              <a:rPr lang="en-US" sz="1750" b="1" dirty="0">
                <a:solidFill>
                  <a:srgbClr val="E2E6E9"/>
                </a:solidFill>
                <a:latin typeface="adonis-web" pitchFamily="34" charset="0"/>
                <a:ea typeface="adonis-web" pitchFamily="34" charset="-122"/>
                <a:cs typeface="adonis-web" pitchFamily="34" charset="-120"/>
              </a:rPr>
              <a:t>storage</a:t>
            </a:r>
            <a:r>
              <a:rPr lang="en-US" sz="1750" dirty="0">
                <a:solidFill>
                  <a:srgbClr val="E2E6E9"/>
                </a:solidFill>
                <a:latin typeface="adonis-web" pitchFamily="34" charset="0"/>
                <a:ea typeface="adonis-web" pitchFamily="34" charset="-122"/>
                <a:cs typeface="adonis-web" pitchFamily="34" charset="-120"/>
              </a:rPr>
              <a:t> (SSD or HHD) for storing training data, model checkpoints, and system logs.</a:t>
            </a:r>
            <a:endParaRPr lang="en-US" sz="1750" dirty="0"/>
          </a:p>
        </p:txBody>
      </p:sp>
    </p:spTree>
    <p:extLst>
      <p:ext uri="{BB962C8B-B14F-4D97-AF65-F5344CB8AC3E}">
        <p14:creationId xmlns:p14="http://schemas.microsoft.com/office/powerpoint/2010/main" val="5014958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517696" y="3834646"/>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Software Requirements</a:t>
            </a:r>
            <a:endParaRPr lang="en-US" sz="4374" dirty="0"/>
          </a:p>
        </p:txBody>
      </p:sp>
      <p:sp>
        <p:nvSpPr>
          <p:cNvPr id="6" name="Text 2"/>
          <p:cNvSpPr/>
          <p:nvPr/>
        </p:nvSpPr>
        <p:spPr>
          <a:xfrm>
            <a:off x="2873097" y="4862274"/>
            <a:ext cx="9239488"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E2E6E9"/>
                </a:solidFill>
                <a:latin typeface="adonis-web" pitchFamily="34" charset="0"/>
                <a:ea typeface="adonis-web" pitchFamily="34" charset="-122"/>
                <a:cs typeface="adonis-web" pitchFamily="34" charset="-120"/>
              </a:rPr>
              <a:t>Python3 or higher: The application will be developed using Python, a popular and versatile programming language.</a:t>
            </a:r>
            <a:endParaRPr lang="en-US" sz="1750" dirty="0"/>
          </a:p>
        </p:txBody>
      </p:sp>
      <p:sp>
        <p:nvSpPr>
          <p:cNvPr id="7" name="Text 3"/>
          <p:cNvSpPr/>
          <p:nvPr/>
        </p:nvSpPr>
        <p:spPr>
          <a:xfrm>
            <a:off x="2873097" y="5661898"/>
            <a:ext cx="9239488"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E2E6E9"/>
                </a:solidFill>
                <a:latin typeface="adonis-web" pitchFamily="34" charset="0"/>
                <a:ea typeface="adonis-web" pitchFamily="34" charset="-122"/>
                <a:cs typeface="adonis-web" pitchFamily="34" charset="-120"/>
              </a:rPr>
              <a:t>Jupyter Notebook: It is an open source web application that allows you to create and share documents that contain live code, equations , visualization and narrative text.</a:t>
            </a:r>
            <a:endParaRPr lang="en-US" sz="1750" dirty="0"/>
          </a:p>
        </p:txBody>
      </p:sp>
      <p:sp>
        <p:nvSpPr>
          <p:cNvPr id="8" name="Text 4"/>
          <p:cNvSpPr/>
          <p:nvPr/>
        </p:nvSpPr>
        <p:spPr>
          <a:xfrm>
            <a:off x="2873097" y="6461522"/>
            <a:ext cx="9239488" cy="885209"/>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E2E6E9"/>
                </a:solidFill>
                <a:latin typeface="adonis-web" pitchFamily="34" charset="0"/>
                <a:ea typeface="adonis-web" pitchFamily="34" charset="-122"/>
                <a:cs typeface="adonis-web" pitchFamily="34" charset="-120"/>
              </a:rPr>
              <a:t>Streamlit: Streamlit is an open source python library that makes it easy to create web apps for machine learning and data science projects.</a:t>
            </a:r>
          </a:p>
          <a:p>
            <a:pPr algn="l">
              <a:lnSpc>
                <a:spcPts val="2799"/>
              </a:lnSpc>
              <a:buSzPct val="100000"/>
            </a:pPr>
            <a:r>
              <a:rPr lang="en-US" sz="1750" dirty="0">
                <a:solidFill>
                  <a:srgbClr val="E2E6E9"/>
                </a:solidFill>
                <a:latin typeface="adonis-web" pitchFamily="34" charset="0"/>
                <a:ea typeface="adonis-web" pitchFamily="34" charset="-122"/>
                <a:cs typeface="adonis-web" pitchFamily="34" charset="-120"/>
              </a:rPr>
              <a:t>  </a:t>
            </a:r>
            <a:endParaRPr lang="en-US" sz="1750" dirty="0"/>
          </a:p>
        </p:txBody>
      </p:sp>
    </p:spTree>
    <p:extLst>
      <p:ext uri="{BB962C8B-B14F-4D97-AF65-F5344CB8AC3E}">
        <p14:creationId xmlns:p14="http://schemas.microsoft.com/office/powerpoint/2010/main" val="3927813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5" name="Text 1"/>
          <p:cNvSpPr/>
          <p:nvPr/>
        </p:nvSpPr>
        <p:spPr>
          <a:xfrm>
            <a:off x="833199" y="2054423"/>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System Architecture</a:t>
            </a:r>
            <a:endParaRPr lang="en-US" sz="4374" dirty="0"/>
          </a:p>
        </p:txBody>
      </p:sp>
      <p:sp>
        <p:nvSpPr>
          <p:cNvPr id="6" name="Text 2"/>
          <p:cNvSpPr/>
          <p:nvPr/>
        </p:nvSpPr>
        <p:spPr>
          <a:xfrm>
            <a:off x="833199" y="3082052"/>
            <a:ext cx="7477601"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The proposed system architecture consists of a multi-layered approach to detect fake news using machine learning techniques. The core components include data collection, preprocessing, feature extraction, and model training and deployment.</a:t>
            </a:r>
            <a:endParaRPr lang="en-US" sz="1750" dirty="0"/>
          </a:p>
        </p:txBody>
      </p:sp>
      <p:sp>
        <p:nvSpPr>
          <p:cNvPr id="7" name="Text 3"/>
          <p:cNvSpPr/>
          <p:nvPr/>
        </p:nvSpPr>
        <p:spPr>
          <a:xfrm>
            <a:off x="833199" y="4753570"/>
            <a:ext cx="7477601" cy="1421606"/>
          </a:xfrm>
          <a:prstGeom prst="rect">
            <a:avLst/>
          </a:prstGeom>
          <a:noFill/>
          <a:ln/>
        </p:spPr>
        <p:txBody>
          <a:bodyPr wrap="square" rtlCol="0" anchor="t"/>
          <a:lstStyle/>
          <a:p>
            <a:pPr marL="0" indent="0">
              <a:lnSpc>
                <a:spcPts val="2799"/>
              </a:lnSpc>
              <a:buNone/>
            </a:pPr>
            <a:endParaRPr lang="en-US" sz="1750" dirty="0"/>
          </a:p>
        </p:txBody>
      </p:sp>
      <p:pic>
        <p:nvPicPr>
          <p:cNvPr id="10" name="Picture 9">
            <a:extLst>
              <a:ext uri="{FF2B5EF4-FFF2-40B4-BE49-F238E27FC236}">
                <a16:creationId xmlns:a16="http://schemas.microsoft.com/office/drawing/2014/main" id="{DFCB00B7-01D4-785C-BFC5-65A2A97AFE91}"/>
              </a:ext>
            </a:extLst>
          </p:cNvPr>
          <p:cNvPicPr>
            <a:picLocks noChangeAspect="1"/>
          </p:cNvPicPr>
          <p:nvPr/>
        </p:nvPicPr>
        <p:blipFill>
          <a:blip r:embed="rId4"/>
          <a:stretch>
            <a:fillRect/>
          </a:stretch>
        </p:blipFill>
        <p:spPr>
          <a:xfrm>
            <a:off x="1137757" y="4753571"/>
            <a:ext cx="10780974" cy="3176484"/>
          </a:xfrm>
          <a:prstGeom prst="rect">
            <a:avLst/>
          </a:prstGeom>
        </p:spPr>
      </p:pic>
    </p:spTree>
    <p:extLst>
      <p:ext uri="{BB962C8B-B14F-4D97-AF65-F5344CB8AC3E}">
        <p14:creationId xmlns:p14="http://schemas.microsoft.com/office/powerpoint/2010/main" val="2055514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1683663"/>
            <a:ext cx="7508796"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Supervised Learning Techniques</a:t>
            </a:r>
            <a:endParaRPr lang="en-US" sz="4374" dirty="0"/>
          </a:p>
        </p:txBody>
      </p:sp>
      <p:sp>
        <p:nvSpPr>
          <p:cNvPr id="5" name="Text 2"/>
          <p:cNvSpPr/>
          <p:nvPr/>
        </p:nvSpPr>
        <p:spPr>
          <a:xfrm>
            <a:off x="2517696" y="2933462"/>
            <a:ext cx="1992154" cy="694373"/>
          </a:xfrm>
          <a:prstGeom prst="rect">
            <a:avLst/>
          </a:prstGeom>
          <a:noFill/>
          <a:ln/>
        </p:spPr>
        <p:txBody>
          <a:bodyPr wrap="square" rtlCol="0" anchor="t"/>
          <a:lstStyle/>
          <a:p>
            <a:pPr marL="0" indent="0">
              <a:lnSpc>
                <a:spcPts val="2734"/>
              </a:lnSpc>
              <a:buNone/>
            </a:pPr>
            <a:r>
              <a:rPr lang="en-US" sz="2187" dirty="0">
                <a:solidFill>
                  <a:srgbClr val="F5F0F0"/>
                </a:solidFill>
                <a:latin typeface="adonis-web" pitchFamily="34" charset="0"/>
                <a:ea typeface="adonis-web" pitchFamily="34" charset="-122"/>
                <a:cs typeface="adonis-web" pitchFamily="34" charset="-120"/>
              </a:rPr>
              <a:t>Logistic Regression</a:t>
            </a:r>
            <a:endParaRPr lang="en-US" sz="2187" dirty="0"/>
          </a:p>
        </p:txBody>
      </p:sp>
      <p:sp>
        <p:nvSpPr>
          <p:cNvPr id="6" name="Text 3"/>
          <p:cNvSpPr/>
          <p:nvPr/>
        </p:nvSpPr>
        <p:spPr>
          <a:xfrm>
            <a:off x="2517696" y="3850005"/>
            <a:ext cx="1992154" cy="2132409"/>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A widely used algorithm for binary classification tasks, such as detecting whether an article is fake or not.</a:t>
            </a:r>
            <a:endParaRPr lang="en-US" sz="1750" dirty="0"/>
          </a:p>
        </p:txBody>
      </p:sp>
      <p:sp>
        <p:nvSpPr>
          <p:cNvPr id="7" name="Text 4"/>
          <p:cNvSpPr/>
          <p:nvPr/>
        </p:nvSpPr>
        <p:spPr>
          <a:xfrm>
            <a:off x="5059442" y="2933462"/>
            <a:ext cx="1992154" cy="694373"/>
          </a:xfrm>
          <a:prstGeom prst="rect">
            <a:avLst/>
          </a:prstGeom>
          <a:noFill/>
          <a:ln/>
        </p:spPr>
        <p:txBody>
          <a:bodyPr wrap="square" rtlCol="0" anchor="t"/>
          <a:lstStyle/>
          <a:p>
            <a:pPr marL="0" indent="0">
              <a:lnSpc>
                <a:spcPts val="2734"/>
              </a:lnSpc>
              <a:buNone/>
            </a:pPr>
            <a:r>
              <a:rPr lang="en-US" sz="2187" dirty="0">
                <a:solidFill>
                  <a:srgbClr val="F5F0F0"/>
                </a:solidFill>
                <a:latin typeface="adonis-web" pitchFamily="34" charset="0"/>
                <a:ea typeface="adonis-web" pitchFamily="34" charset="-122"/>
                <a:cs typeface="adonis-web" pitchFamily="34" charset="-120"/>
              </a:rPr>
              <a:t>Support Vector Machines</a:t>
            </a:r>
            <a:endParaRPr lang="en-US" sz="2187" dirty="0"/>
          </a:p>
        </p:txBody>
      </p:sp>
      <p:sp>
        <p:nvSpPr>
          <p:cNvPr id="8" name="Text 5"/>
          <p:cNvSpPr/>
          <p:nvPr/>
        </p:nvSpPr>
        <p:spPr>
          <a:xfrm>
            <a:off x="5059442" y="3850005"/>
            <a:ext cx="1992154" cy="2487811"/>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Effective in high-dimensional feature spaces, SVMs can capture complex patterns in news content to identify fake articles.</a:t>
            </a:r>
            <a:endParaRPr lang="en-US" sz="1750" dirty="0"/>
          </a:p>
        </p:txBody>
      </p:sp>
      <p:sp>
        <p:nvSpPr>
          <p:cNvPr id="9" name="Text 6"/>
          <p:cNvSpPr/>
          <p:nvPr/>
        </p:nvSpPr>
        <p:spPr>
          <a:xfrm>
            <a:off x="7601188" y="2933462"/>
            <a:ext cx="1992154" cy="347186"/>
          </a:xfrm>
          <a:prstGeom prst="rect">
            <a:avLst/>
          </a:prstGeom>
          <a:noFill/>
          <a:ln/>
        </p:spPr>
        <p:txBody>
          <a:bodyPr wrap="none" rtlCol="0" anchor="t"/>
          <a:lstStyle/>
          <a:p>
            <a:pPr marL="0" indent="0">
              <a:lnSpc>
                <a:spcPts val="2734"/>
              </a:lnSpc>
              <a:buNone/>
            </a:pPr>
            <a:r>
              <a:rPr lang="en-US" sz="2187" dirty="0">
                <a:solidFill>
                  <a:srgbClr val="F5F0F0"/>
                </a:solidFill>
                <a:latin typeface="adonis-web" pitchFamily="34" charset="0"/>
                <a:ea typeface="adonis-web" pitchFamily="34" charset="-122"/>
                <a:cs typeface="adonis-web" pitchFamily="34" charset="-120"/>
              </a:rPr>
              <a:t>Decision Trees</a:t>
            </a:r>
            <a:endParaRPr lang="en-US" sz="2187" dirty="0"/>
          </a:p>
        </p:txBody>
      </p:sp>
      <p:sp>
        <p:nvSpPr>
          <p:cNvPr id="10" name="Text 7"/>
          <p:cNvSpPr/>
          <p:nvPr/>
        </p:nvSpPr>
        <p:spPr>
          <a:xfrm>
            <a:off x="7601188" y="3502819"/>
            <a:ext cx="1992154" cy="2132409"/>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These models build a tree-like structure to make decisions based on article features, providing interpretable results.</a:t>
            </a:r>
            <a:endParaRPr lang="en-US" sz="1750" dirty="0"/>
          </a:p>
        </p:txBody>
      </p:sp>
      <p:sp>
        <p:nvSpPr>
          <p:cNvPr id="11" name="Text 8"/>
          <p:cNvSpPr/>
          <p:nvPr/>
        </p:nvSpPr>
        <p:spPr>
          <a:xfrm>
            <a:off x="10142934" y="2933462"/>
            <a:ext cx="1992154" cy="347186"/>
          </a:xfrm>
          <a:prstGeom prst="rect">
            <a:avLst/>
          </a:prstGeom>
          <a:noFill/>
          <a:ln/>
        </p:spPr>
        <p:txBody>
          <a:bodyPr wrap="none" rtlCol="0" anchor="t"/>
          <a:lstStyle/>
          <a:p>
            <a:pPr marL="0" indent="0">
              <a:lnSpc>
                <a:spcPts val="2734"/>
              </a:lnSpc>
              <a:buNone/>
            </a:pPr>
            <a:r>
              <a:rPr lang="en-US" sz="2187" dirty="0">
                <a:solidFill>
                  <a:srgbClr val="F5F0F0"/>
                </a:solidFill>
                <a:latin typeface="adonis-web" pitchFamily="34" charset="0"/>
                <a:ea typeface="adonis-web" pitchFamily="34" charset="-122"/>
              </a:rPr>
              <a:t>Random Forest</a:t>
            </a:r>
            <a:endParaRPr lang="en-US" sz="2187" dirty="0"/>
          </a:p>
        </p:txBody>
      </p:sp>
      <p:sp>
        <p:nvSpPr>
          <p:cNvPr id="12" name="Text 9"/>
          <p:cNvSpPr/>
          <p:nvPr/>
        </p:nvSpPr>
        <p:spPr>
          <a:xfrm>
            <a:off x="10142934" y="3502819"/>
            <a:ext cx="1992154" cy="2843213"/>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rPr>
              <a:t>Random Forest Builds multiple decision tress during training and outputs the mode of the classes for classification tasks of the average prediction for regression tasks.</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41983"/>
          </a:xfrm>
          <a:prstGeom prst="rect">
            <a:avLst/>
          </a:prstGeom>
          <a:solidFill>
            <a:srgbClr val="09151A">
              <a:alpha val="75000"/>
            </a:srgbClr>
          </a:solidFill>
          <a:ln/>
        </p:spPr>
      </p:sp>
      <p:sp>
        <p:nvSpPr>
          <p:cNvPr id="4" name="Text 1"/>
          <p:cNvSpPr/>
          <p:nvPr/>
        </p:nvSpPr>
        <p:spPr>
          <a:xfrm>
            <a:off x="3099316" y="536853"/>
            <a:ext cx="7716441" cy="610195"/>
          </a:xfrm>
          <a:prstGeom prst="rect">
            <a:avLst/>
          </a:prstGeom>
          <a:noFill/>
          <a:ln/>
        </p:spPr>
        <p:txBody>
          <a:bodyPr wrap="none" rtlCol="0" anchor="t"/>
          <a:lstStyle/>
          <a:p>
            <a:pPr marL="0" indent="0">
              <a:lnSpc>
                <a:spcPts val="4805"/>
              </a:lnSpc>
              <a:buNone/>
            </a:pPr>
            <a:r>
              <a:rPr lang="en-US" sz="3844" dirty="0">
                <a:solidFill>
                  <a:srgbClr val="F5F0F0"/>
                </a:solidFill>
                <a:latin typeface="adonis-web" pitchFamily="34" charset="0"/>
                <a:ea typeface="adonis-web" pitchFamily="34" charset="-122"/>
                <a:cs typeface="adonis-web" pitchFamily="34" charset="-120"/>
              </a:rPr>
              <a:t>Evaluation Metrics and Benchmarking</a:t>
            </a:r>
            <a:endParaRPr lang="en-US" sz="3844" dirty="0"/>
          </a:p>
        </p:txBody>
      </p:sp>
      <p:sp>
        <p:nvSpPr>
          <p:cNvPr id="5" name="Text 2"/>
          <p:cNvSpPr/>
          <p:nvPr/>
        </p:nvSpPr>
        <p:spPr>
          <a:xfrm>
            <a:off x="3099316" y="1537454"/>
            <a:ext cx="8431649" cy="1249680"/>
          </a:xfrm>
          <a:prstGeom prst="rect">
            <a:avLst/>
          </a:prstGeom>
          <a:noFill/>
          <a:ln/>
        </p:spPr>
        <p:txBody>
          <a:bodyPr wrap="squar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Evaluating the performance of fake news detection models requires careful consideration of various metrics. Accuracy, precision, recall, and F1-score are commonly used to assess model effectiveness. Benchmarking against industry-standard datasets, such as PolitiFact and Snopes, allows for comparative analysis and identification of the strongest approaches.</a:t>
            </a:r>
            <a:endParaRPr lang="en-US" sz="1537" dirty="0"/>
          </a:p>
        </p:txBody>
      </p:sp>
      <p:sp>
        <p:nvSpPr>
          <p:cNvPr id="6" name="Shape 3"/>
          <p:cNvSpPr/>
          <p:nvPr/>
        </p:nvSpPr>
        <p:spPr>
          <a:xfrm>
            <a:off x="3099316" y="3006685"/>
            <a:ext cx="8431649" cy="4698444"/>
          </a:xfrm>
          <a:prstGeom prst="roundRect">
            <a:avLst>
              <a:gd name="adj" fmla="val 1870"/>
            </a:avLst>
          </a:prstGeom>
          <a:noFill/>
          <a:ln w="7620">
            <a:solidFill>
              <a:srgbClr val="FFFFFF">
                <a:alpha val="24000"/>
              </a:srgbClr>
            </a:solidFill>
            <a:prstDash val="solid"/>
          </a:ln>
        </p:spPr>
      </p:sp>
      <p:sp>
        <p:nvSpPr>
          <p:cNvPr id="7" name="Shape 4"/>
          <p:cNvSpPr/>
          <p:nvPr/>
        </p:nvSpPr>
        <p:spPr>
          <a:xfrm>
            <a:off x="3106936" y="3014305"/>
            <a:ext cx="8415457" cy="561737"/>
          </a:xfrm>
          <a:prstGeom prst="rect">
            <a:avLst/>
          </a:prstGeom>
          <a:solidFill>
            <a:srgbClr val="FFFFFF">
              <a:alpha val="4000"/>
            </a:srgbClr>
          </a:solidFill>
          <a:ln/>
        </p:spPr>
      </p:sp>
      <p:sp>
        <p:nvSpPr>
          <p:cNvPr id="8" name="Text 5"/>
          <p:cNvSpPr/>
          <p:nvPr/>
        </p:nvSpPr>
        <p:spPr>
          <a:xfrm>
            <a:off x="3303270" y="3138964"/>
            <a:ext cx="2410658" cy="312420"/>
          </a:xfrm>
          <a:prstGeom prst="rect">
            <a:avLst/>
          </a:prstGeom>
          <a:noFill/>
          <a:ln/>
        </p:spPr>
        <p:txBody>
          <a:bodyPr wrap="non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Metric</a:t>
            </a:r>
            <a:endParaRPr lang="en-US" sz="1537" dirty="0"/>
          </a:p>
        </p:txBody>
      </p:sp>
      <p:sp>
        <p:nvSpPr>
          <p:cNvPr id="9" name="Text 6"/>
          <p:cNvSpPr/>
          <p:nvPr/>
        </p:nvSpPr>
        <p:spPr>
          <a:xfrm>
            <a:off x="6111835" y="3138964"/>
            <a:ext cx="2406848" cy="312420"/>
          </a:xfrm>
          <a:prstGeom prst="rect">
            <a:avLst/>
          </a:prstGeom>
          <a:noFill/>
          <a:ln/>
        </p:spPr>
        <p:txBody>
          <a:bodyPr wrap="non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Description</a:t>
            </a:r>
            <a:endParaRPr lang="en-US" sz="1537" dirty="0"/>
          </a:p>
        </p:txBody>
      </p:sp>
      <p:sp>
        <p:nvSpPr>
          <p:cNvPr id="10" name="Text 7"/>
          <p:cNvSpPr/>
          <p:nvPr/>
        </p:nvSpPr>
        <p:spPr>
          <a:xfrm>
            <a:off x="8916591" y="3138964"/>
            <a:ext cx="2410658" cy="312420"/>
          </a:xfrm>
          <a:prstGeom prst="rect">
            <a:avLst/>
          </a:prstGeom>
          <a:noFill/>
          <a:ln/>
        </p:spPr>
        <p:txBody>
          <a:bodyPr wrap="non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Importance</a:t>
            </a:r>
            <a:endParaRPr lang="en-US" sz="1537" dirty="0"/>
          </a:p>
        </p:txBody>
      </p:sp>
      <p:sp>
        <p:nvSpPr>
          <p:cNvPr id="11" name="Shape 8"/>
          <p:cNvSpPr/>
          <p:nvPr/>
        </p:nvSpPr>
        <p:spPr>
          <a:xfrm>
            <a:off x="3106936" y="3576042"/>
            <a:ext cx="8415457" cy="1186577"/>
          </a:xfrm>
          <a:prstGeom prst="rect">
            <a:avLst/>
          </a:prstGeom>
          <a:solidFill>
            <a:srgbClr val="000000">
              <a:alpha val="4000"/>
            </a:srgbClr>
          </a:solidFill>
          <a:ln/>
        </p:spPr>
      </p:sp>
      <p:sp>
        <p:nvSpPr>
          <p:cNvPr id="12" name="Text 9"/>
          <p:cNvSpPr/>
          <p:nvPr/>
        </p:nvSpPr>
        <p:spPr>
          <a:xfrm>
            <a:off x="3303270" y="3700701"/>
            <a:ext cx="2410658" cy="312420"/>
          </a:xfrm>
          <a:prstGeom prst="rect">
            <a:avLst/>
          </a:prstGeom>
          <a:noFill/>
          <a:ln/>
        </p:spPr>
        <p:txBody>
          <a:bodyPr wrap="non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Accuracy</a:t>
            </a:r>
            <a:endParaRPr lang="en-US" sz="1537" dirty="0"/>
          </a:p>
        </p:txBody>
      </p:sp>
      <p:sp>
        <p:nvSpPr>
          <p:cNvPr id="13" name="Text 10"/>
          <p:cNvSpPr/>
          <p:nvPr/>
        </p:nvSpPr>
        <p:spPr>
          <a:xfrm>
            <a:off x="6111835" y="3700701"/>
            <a:ext cx="2406848" cy="937260"/>
          </a:xfrm>
          <a:prstGeom prst="rect">
            <a:avLst/>
          </a:prstGeom>
          <a:noFill/>
          <a:ln/>
        </p:spPr>
        <p:txBody>
          <a:bodyPr wrap="squar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The proportion of correct predictions out of total predictions</a:t>
            </a:r>
            <a:endParaRPr lang="en-US" sz="1537" dirty="0"/>
          </a:p>
        </p:txBody>
      </p:sp>
      <p:sp>
        <p:nvSpPr>
          <p:cNvPr id="14" name="Text 11"/>
          <p:cNvSpPr/>
          <p:nvPr/>
        </p:nvSpPr>
        <p:spPr>
          <a:xfrm>
            <a:off x="8916591" y="3700701"/>
            <a:ext cx="2410658" cy="624840"/>
          </a:xfrm>
          <a:prstGeom prst="rect">
            <a:avLst/>
          </a:prstGeom>
          <a:noFill/>
          <a:ln/>
        </p:spPr>
        <p:txBody>
          <a:bodyPr wrap="squar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Measures overall model performance</a:t>
            </a:r>
            <a:endParaRPr lang="en-US" sz="1537" dirty="0"/>
          </a:p>
        </p:txBody>
      </p:sp>
      <p:sp>
        <p:nvSpPr>
          <p:cNvPr id="15" name="Shape 12"/>
          <p:cNvSpPr/>
          <p:nvPr/>
        </p:nvSpPr>
        <p:spPr>
          <a:xfrm>
            <a:off x="3106936" y="4762619"/>
            <a:ext cx="8415457" cy="874157"/>
          </a:xfrm>
          <a:prstGeom prst="rect">
            <a:avLst/>
          </a:prstGeom>
          <a:solidFill>
            <a:srgbClr val="FFFFFF">
              <a:alpha val="4000"/>
            </a:srgbClr>
          </a:solidFill>
          <a:ln/>
        </p:spPr>
      </p:sp>
      <p:sp>
        <p:nvSpPr>
          <p:cNvPr id="16" name="Text 13"/>
          <p:cNvSpPr/>
          <p:nvPr/>
        </p:nvSpPr>
        <p:spPr>
          <a:xfrm>
            <a:off x="3303270" y="4887278"/>
            <a:ext cx="2410658" cy="312420"/>
          </a:xfrm>
          <a:prstGeom prst="rect">
            <a:avLst/>
          </a:prstGeom>
          <a:noFill/>
          <a:ln/>
        </p:spPr>
        <p:txBody>
          <a:bodyPr wrap="non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Precision</a:t>
            </a:r>
            <a:endParaRPr lang="en-US" sz="1537" dirty="0"/>
          </a:p>
        </p:txBody>
      </p:sp>
      <p:sp>
        <p:nvSpPr>
          <p:cNvPr id="17" name="Text 14"/>
          <p:cNvSpPr/>
          <p:nvPr/>
        </p:nvSpPr>
        <p:spPr>
          <a:xfrm>
            <a:off x="6111835" y="4887278"/>
            <a:ext cx="2406848" cy="624840"/>
          </a:xfrm>
          <a:prstGeom prst="rect">
            <a:avLst/>
          </a:prstGeom>
          <a:noFill/>
          <a:ln/>
        </p:spPr>
        <p:txBody>
          <a:bodyPr wrap="squar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The ratio of true positives to total positive predictions</a:t>
            </a:r>
            <a:endParaRPr lang="en-US" sz="1537" dirty="0"/>
          </a:p>
        </p:txBody>
      </p:sp>
      <p:sp>
        <p:nvSpPr>
          <p:cNvPr id="18" name="Text 15"/>
          <p:cNvSpPr/>
          <p:nvPr/>
        </p:nvSpPr>
        <p:spPr>
          <a:xfrm>
            <a:off x="8916591" y="4887278"/>
            <a:ext cx="2410658" cy="624840"/>
          </a:xfrm>
          <a:prstGeom prst="rect">
            <a:avLst/>
          </a:prstGeom>
          <a:noFill/>
          <a:ln/>
        </p:spPr>
        <p:txBody>
          <a:bodyPr wrap="squar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Indicates the model's ability to avoid false positives</a:t>
            </a:r>
            <a:endParaRPr lang="en-US" sz="1537" dirty="0"/>
          </a:p>
        </p:txBody>
      </p:sp>
      <p:sp>
        <p:nvSpPr>
          <p:cNvPr id="19" name="Shape 16"/>
          <p:cNvSpPr/>
          <p:nvPr/>
        </p:nvSpPr>
        <p:spPr>
          <a:xfrm>
            <a:off x="3106936" y="5636776"/>
            <a:ext cx="8415457" cy="1186577"/>
          </a:xfrm>
          <a:prstGeom prst="rect">
            <a:avLst/>
          </a:prstGeom>
          <a:solidFill>
            <a:srgbClr val="000000">
              <a:alpha val="4000"/>
            </a:srgbClr>
          </a:solidFill>
          <a:ln/>
        </p:spPr>
      </p:sp>
      <p:sp>
        <p:nvSpPr>
          <p:cNvPr id="20" name="Text 17"/>
          <p:cNvSpPr/>
          <p:nvPr/>
        </p:nvSpPr>
        <p:spPr>
          <a:xfrm>
            <a:off x="3303270" y="5761434"/>
            <a:ext cx="2410658" cy="312420"/>
          </a:xfrm>
          <a:prstGeom prst="rect">
            <a:avLst/>
          </a:prstGeom>
          <a:noFill/>
          <a:ln/>
        </p:spPr>
        <p:txBody>
          <a:bodyPr wrap="non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Recall</a:t>
            </a:r>
            <a:endParaRPr lang="en-US" sz="1537" dirty="0"/>
          </a:p>
        </p:txBody>
      </p:sp>
      <p:sp>
        <p:nvSpPr>
          <p:cNvPr id="21" name="Text 18"/>
          <p:cNvSpPr/>
          <p:nvPr/>
        </p:nvSpPr>
        <p:spPr>
          <a:xfrm>
            <a:off x="6111835" y="5761434"/>
            <a:ext cx="2406848" cy="624840"/>
          </a:xfrm>
          <a:prstGeom prst="rect">
            <a:avLst/>
          </a:prstGeom>
          <a:noFill/>
          <a:ln/>
        </p:spPr>
        <p:txBody>
          <a:bodyPr wrap="squar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The ratio of true positives to all actual positive instances</a:t>
            </a:r>
            <a:endParaRPr lang="en-US" sz="1537" dirty="0"/>
          </a:p>
        </p:txBody>
      </p:sp>
      <p:sp>
        <p:nvSpPr>
          <p:cNvPr id="22" name="Text 19"/>
          <p:cNvSpPr/>
          <p:nvPr/>
        </p:nvSpPr>
        <p:spPr>
          <a:xfrm>
            <a:off x="8916591" y="5761434"/>
            <a:ext cx="2410658" cy="937260"/>
          </a:xfrm>
          <a:prstGeom prst="rect">
            <a:avLst/>
          </a:prstGeom>
          <a:noFill/>
          <a:ln/>
        </p:spPr>
        <p:txBody>
          <a:bodyPr wrap="squar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Measures the model's ability to identify all true positive cases</a:t>
            </a:r>
            <a:endParaRPr lang="en-US" sz="1537" dirty="0"/>
          </a:p>
        </p:txBody>
      </p:sp>
      <p:sp>
        <p:nvSpPr>
          <p:cNvPr id="23" name="Shape 20"/>
          <p:cNvSpPr/>
          <p:nvPr/>
        </p:nvSpPr>
        <p:spPr>
          <a:xfrm>
            <a:off x="3106936" y="6823353"/>
            <a:ext cx="8415457" cy="874157"/>
          </a:xfrm>
          <a:prstGeom prst="rect">
            <a:avLst/>
          </a:prstGeom>
          <a:solidFill>
            <a:srgbClr val="FFFFFF">
              <a:alpha val="4000"/>
            </a:srgbClr>
          </a:solidFill>
          <a:ln/>
        </p:spPr>
      </p:sp>
      <p:sp>
        <p:nvSpPr>
          <p:cNvPr id="24" name="Text 21"/>
          <p:cNvSpPr/>
          <p:nvPr/>
        </p:nvSpPr>
        <p:spPr>
          <a:xfrm>
            <a:off x="3303270" y="6948011"/>
            <a:ext cx="2410658" cy="312420"/>
          </a:xfrm>
          <a:prstGeom prst="rect">
            <a:avLst/>
          </a:prstGeom>
          <a:noFill/>
          <a:ln/>
        </p:spPr>
        <p:txBody>
          <a:bodyPr wrap="non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F1-Score</a:t>
            </a:r>
            <a:endParaRPr lang="en-US" sz="1537" dirty="0"/>
          </a:p>
        </p:txBody>
      </p:sp>
      <p:sp>
        <p:nvSpPr>
          <p:cNvPr id="25" name="Text 22"/>
          <p:cNvSpPr/>
          <p:nvPr/>
        </p:nvSpPr>
        <p:spPr>
          <a:xfrm>
            <a:off x="6111835" y="6948011"/>
            <a:ext cx="2406848" cy="624840"/>
          </a:xfrm>
          <a:prstGeom prst="rect">
            <a:avLst/>
          </a:prstGeom>
          <a:noFill/>
          <a:ln/>
        </p:spPr>
        <p:txBody>
          <a:bodyPr wrap="squar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The harmonic mean of precision and recall</a:t>
            </a:r>
            <a:endParaRPr lang="en-US" sz="1537" dirty="0"/>
          </a:p>
        </p:txBody>
      </p:sp>
      <p:sp>
        <p:nvSpPr>
          <p:cNvPr id="26" name="Text 23"/>
          <p:cNvSpPr/>
          <p:nvPr/>
        </p:nvSpPr>
        <p:spPr>
          <a:xfrm>
            <a:off x="8916591" y="6948011"/>
            <a:ext cx="2410658" cy="624840"/>
          </a:xfrm>
          <a:prstGeom prst="rect">
            <a:avLst/>
          </a:prstGeom>
          <a:noFill/>
          <a:ln/>
        </p:spPr>
        <p:txBody>
          <a:bodyPr wrap="square" rtlCol="0" anchor="t"/>
          <a:lstStyle/>
          <a:p>
            <a:pPr marL="0" indent="0">
              <a:lnSpc>
                <a:spcPts val="2460"/>
              </a:lnSpc>
              <a:buNone/>
            </a:pPr>
            <a:r>
              <a:rPr lang="en-US" sz="1537" dirty="0">
                <a:solidFill>
                  <a:srgbClr val="E2E6E9"/>
                </a:solidFill>
                <a:latin typeface="adonis-web" pitchFamily="34" charset="0"/>
                <a:ea typeface="adonis-web" pitchFamily="34" charset="-122"/>
                <a:cs typeface="adonis-web" pitchFamily="34" charset="-120"/>
              </a:rPr>
              <a:t>Provides a balanced measure of model performance</a:t>
            </a:r>
            <a:endParaRPr lang="en-US" sz="1537"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1174075"/>
            <a:ext cx="7477601" cy="1388745"/>
          </a:xfrm>
          <a:prstGeom prst="rect">
            <a:avLst/>
          </a:prstGeom>
          <a:noFill/>
          <a:ln/>
        </p:spPr>
        <p:txBody>
          <a:bodyPr wrap="squar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Conclusion and Future Directions</a:t>
            </a:r>
            <a:endParaRPr lang="en-US" sz="4374" dirty="0"/>
          </a:p>
        </p:txBody>
      </p:sp>
      <p:sp>
        <p:nvSpPr>
          <p:cNvPr id="6" name="Text 2"/>
          <p:cNvSpPr/>
          <p:nvPr/>
        </p:nvSpPr>
        <p:spPr>
          <a:xfrm>
            <a:off x="6319599" y="2896076"/>
            <a:ext cx="7477601"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In conclusion, the use of machine learning techniques has proven to be a powerful approach in the fight against the growing challenge of Viral Rumor detection. By leveraging advanced algorithms to analyze content, identify patterns, and detect deception, we can equip both individuals and platforms with the tools to combat the spread of misinformation.</a:t>
            </a:r>
            <a:endParaRPr lang="en-US" sz="1750" dirty="0"/>
          </a:p>
        </p:txBody>
      </p:sp>
      <p:sp>
        <p:nvSpPr>
          <p:cNvPr id="7" name="Text 3"/>
          <p:cNvSpPr/>
          <p:nvPr/>
        </p:nvSpPr>
        <p:spPr>
          <a:xfrm>
            <a:off x="6319599" y="4922996"/>
            <a:ext cx="7477601" cy="2132409"/>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Looking ahead, the future of viral rumor detection lies in the continued refinement and integration of these machine learning models, as well as the exploration of novel approaches that can adapt to the ever-evolving tactics of those intent on spreading false narratives. As we move forward, collaboration between researchers, policymakers, and tech companies will be crucial in staying ahead of this rapidly changing landscape.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2354223"/>
            <a:ext cx="5581531"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Defining Viral Rummors</a:t>
            </a:r>
            <a:endParaRPr lang="en-US" sz="4374" dirty="0"/>
          </a:p>
        </p:txBody>
      </p:sp>
      <p:sp>
        <p:nvSpPr>
          <p:cNvPr id="5" name="Text 2"/>
          <p:cNvSpPr/>
          <p:nvPr/>
        </p:nvSpPr>
        <p:spPr>
          <a:xfrm>
            <a:off x="2517696" y="3492937"/>
            <a:ext cx="9594890"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Viral Rummors refers to deliberately fabricated or misleading information presented as legitimate news. These stories are often designed to influence public opinion, promote a specific agenda, or generate financial gain through increased engagement and ad revenue.</a:t>
            </a:r>
            <a:endParaRPr lang="en-US" sz="1750" dirty="0"/>
          </a:p>
        </p:txBody>
      </p:sp>
      <p:sp>
        <p:nvSpPr>
          <p:cNvPr id="6" name="Text 3"/>
          <p:cNvSpPr/>
          <p:nvPr/>
        </p:nvSpPr>
        <p:spPr>
          <a:xfrm>
            <a:off x="2517696" y="4809053"/>
            <a:ext cx="9594890"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Distinguishing fake news from factual reporting can be challenging, as it may appear credible and be shared widely on social media platforms. Identifying the </a:t>
            </a:r>
            <a:r>
              <a:rPr lang="en-US" sz="1750" b="1" dirty="0">
                <a:solidFill>
                  <a:srgbClr val="E2E6E9"/>
                </a:solidFill>
                <a:latin typeface="adonis-web" pitchFamily="34" charset="0"/>
                <a:ea typeface="adonis-web" pitchFamily="34" charset="-122"/>
                <a:cs typeface="adonis-web" pitchFamily="34" charset="-120"/>
              </a:rPr>
              <a:t>source, verifying claims</a:t>
            </a:r>
            <a:r>
              <a:rPr lang="en-US" sz="1750" dirty="0">
                <a:solidFill>
                  <a:srgbClr val="E2E6E9"/>
                </a:solidFill>
                <a:latin typeface="adonis-web" pitchFamily="34" charset="0"/>
                <a:ea typeface="adonis-web" pitchFamily="34" charset="-122"/>
                <a:cs typeface="adonis-web" pitchFamily="34" charset="-120"/>
              </a:rPr>
              <a:t>, and </a:t>
            </a:r>
            <a:r>
              <a:rPr lang="en-US" sz="1750" b="1" dirty="0">
                <a:solidFill>
                  <a:srgbClr val="E2E6E9"/>
                </a:solidFill>
                <a:latin typeface="adonis-web" pitchFamily="34" charset="0"/>
                <a:ea typeface="adonis-web" pitchFamily="34" charset="-122"/>
                <a:cs typeface="adonis-web" pitchFamily="34" charset="-120"/>
              </a:rPr>
              <a:t>fact-checking</a:t>
            </a:r>
            <a:r>
              <a:rPr lang="en-US" sz="1750" dirty="0">
                <a:solidFill>
                  <a:srgbClr val="E2E6E9"/>
                </a:solidFill>
                <a:latin typeface="adonis-web" pitchFamily="34" charset="0"/>
                <a:ea typeface="adonis-web" pitchFamily="34" charset="-122"/>
                <a:cs typeface="adonis-web" pitchFamily="34" charset="-120"/>
              </a:rPr>
              <a:t> the content are essential steps in detecting fake news.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658303"/>
            <a:ext cx="7477601" cy="2874645"/>
          </a:xfrm>
          <a:prstGeom prst="rect">
            <a:avLst/>
          </a:prstGeom>
          <a:noFill/>
          <a:ln/>
        </p:spPr>
        <p:txBody>
          <a:bodyPr wrap="square" rtlCol="0" anchor="t"/>
          <a:lstStyle/>
          <a:p>
            <a:pPr marL="0" indent="0">
              <a:lnSpc>
                <a:spcPts val="7545"/>
              </a:lnSpc>
              <a:buNone/>
            </a:pPr>
            <a:r>
              <a:rPr lang="en-US" sz="6036" dirty="0">
                <a:solidFill>
                  <a:srgbClr val="F5F0F0"/>
                </a:solidFill>
                <a:latin typeface="adonis-web" pitchFamily="34" charset="0"/>
                <a:ea typeface="adonis-web" pitchFamily="34" charset="-122"/>
              </a:rPr>
              <a:t>Abstract</a:t>
            </a:r>
            <a:endParaRPr lang="en-US" sz="6036" dirty="0"/>
          </a:p>
        </p:txBody>
      </p:sp>
      <p:sp>
        <p:nvSpPr>
          <p:cNvPr id="6" name="Text 2"/>
          <p:cNvSpPr/>
          <p:nvPr/>
        </p:nvSpPr>
        <p:spPr>
          <a:xfrm>
            <a:off x="833199" y="3057765"/>
            <a:ext cx="7477601" cy="2874644"/>
          </a:xfrm>
          <a:prstGeom prst="rect">
            <a:avLst/>
          </a:prstGeom>
          <a:noFill/>
          <a:ln/>
        </p:spPr>
        <p:txBody>
          <a:bodyPr wrap="square" rtlCol="0" anchor="t"/>
          <a:lstStyle/>
          <a:p>
            <a:pPr marL="13335" marR="5715" indent="-6350" algn="just">
              <a:lnSpc>
                <a:spcPct val="148000"/>
              </a:lnSpc>
              <a:spcAft>
                <a:spcPts val="30"/>
              </a:spcAft>
            </a:pPr>
            <a:r>
              <a:rPr lang="en-IN" sz="1800" kern="100" dirty="0">
                <a:solidFill>
                  <a:schemeClr val="bg1"/>
                </a:solidFill>
                <a:effectLst/>
                <a:latin typeface="Times New Roman" panose="02020603050405020304" pitchFamily="18" charset="0"/>
                <a:ea typeface="Times New Roman" panose="02020603050405020304" pitchFamily="18" charset="0"/>
              </a:rPr>
              <a:t>Viral </a:t>
            </a:r>
            <a:r>
              <a:rPr lang="en-IN" sz="1800" kern="100" dirty="0" err="1">
                <a:solidFill>
                  <a:schemeClr val="bg1"/>
                </a:solidFill>
                <a:effectLst/>
                <a:latin typeface="Times New Roman" panose="02020603050405020304" pitchFamily="18" charset="0"/>
                <a:ea typeface="Times New Roman" panose="02020603050405020304" pitchFamily="18" charset="0"/>
              </a:rPr>
              <a:t>Rumor</a:t>
            </a:r>
            <a:r>
              <a:rPr lang="en-IN" sz="1800" kern="100" dirty="0">
                <a:solidFill>
                  <a:schemeClr val="bg1"/>
                </a:solidFill>
                <a:effectLst/>
                <a:latin typeface="Times New Roman" panose="02020603050405020304" pitchFamily="18" charset="0"/>
                <a:ea typeface="Times New Roman" panose="02020603050405020304" pitchFamily="18" charset="0"/>
              </a:rPr>
              <a:t> has become one of the major problems in the existing society. Fake News has high potential to change opinions, facts and can be the most dangerous weapon in influencing society. </a:t>
            </a:r>
          </a:p>
          <a:p>
            <a:pPr marL="6350" marR="635" indent="-6350" algn="l">
              <a:lnSpc>
                <a:spcPct val="107000"/>
              </a:lnSpc>
              <a:spcAft>
                <a:spcPts val="560"/>
              </a:spcAft>
            </a:pPr>
            <a:r>
              <a:rPr lang="en-IN" sz="1800" kern="100" dirty="0">
                <a:solidFill>
                  <a:schemeClr val="bg1"/>
                </a:solidFill>
                <a:effectLst/>
                <a:latin typeface="Times New Roman" panose="02020603050405020304" pitchFamily="18" charset="0"/>
                <a:ea typeface="Times New Roman" panose="02020603050405020304" pitchFamily="18" charset="0"/>
              </a:rPr>
              <a:t> </a:t>
            </a:r>
          </a:p>
          <a:p>
            <a:r>
              <a:rPr lang="en-IN" sz="1800" dirty="0">
                <a:solidFill>
                  <a:schemeClr val="bg1"/>
                </a:solidFill>
                <a:effectLst/>
                <a:latin typeface="Times New Roman" panose="02020603050405020304" pitchFamily="18" charset="0"/>
                <a:ea typeface="Times New Roman" panose="02020603050405020304" pitchFamily="18" charset="0"/>
              </a:rPr>
              <a:t>The proposed project uses NLP techniques for detecting the 'fake news', that is, misleading news stories which come from non-reputable sources</a:t>
            </a:r>
            <a:r>
              <a:rPr lang="en-IN" sz="1800" dirty="0">
                <a:solidFill>
                  <a:srgbClr val="000000"/>
                </a:solidFill>
                <a:effectLst/>
                <a:latin typeface="Times New Roman" panose="02020603050405020304" pitchFamily="18" charset="0"/>
                <a:ea typeface="Times New Roman" panose="02020603050405020304" pitchFamily="18" charset="0"/>
              </a:rPr>
              <a:t>.</a:t>
            </a:r>
            <a:endParaRPr lang="en-US" sz="1750" dirty="0"/>
          </a:p>
        </p:txBody>
      </p:sp>
      <p:sp>
        <p:nvSpPr>
          <p:cNvPr id="9" name="Text 4"/>
          <p:cNvSpPr/>
          <p:nvPr/>
        </p:nvSpPr>
        <p:spPr>
          <a:xfrm>
            <a:off x="1299686" y="6182320"/>
            <a:ext cx="1930360" cy="388858"/>
          </a:xfrm>
          <a:prstGeom prst="rect">
            <a:avLst/>
          </a:prstGeom>
          <a:noFill/>
          <a:ln/>
        </p:spPr>
        <p:txBody>
          <a:bodyPr wrap="none" rtlCol="0" anchor="t"/>
          <a:lstStyle/>
          <a:p>
            <a:pPr marL="0" indent="0" algn="l">
              <a:lnSpc>
                <a:spcPts val="3062"/>
              </a:lnSpc>
              <a:buNone/>
            </a:pPr>
            <a:endParaRPr lang="en-US" sz="2187" dirty="0"/>
          </a:p>
        </p:txBody>
      </p:sp>
    </p:spTree>
    <p:extLst>
      <p:ext uri="{BB962C8B-B14F-4D97-AF65-F5344CB8AC3E}">
        <p14:creationId xmlns:p14="http://schemas.microsoft.com/office/powerpoint/2010/main" val="3431670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1532"/>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517696" y="3798570"/>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Existing System</a:t>
            </a:r>
            <a:endParaRPr lang="en-US" sz="4374" dirty="0"/>
          </a:p>
        </p:txBody>
      </p:sp>
      <p:sp>
        <p:nvSpPr>
          <p:cNvPr id="6" name="Text 2"/>
          <p:cNvSpPr/>
          <p:nvPr/>
        </p:nvSpPr>
        <p:spPr>
          <a:xfrm>
            <a:off x="2517696" y="4826198"/>
            <a:ext cx="9594890"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Currently, the process of detecting viral rumors relies heavily on manual fact-checking by human experts. This approach is time-consuming, subjective, and often limited in its reach. Existing systems struggle to keep up with the rapid spread of misinformation across digital platforms.</a:t>
            </a:r>
            <a:endParaRPr lang="en-US" sz="1750" dirty="0"/>
          </a:p>
        </p:txBody>
      </p:sp>
      <p:sp>
        <p:nvSpPr>
          <p:cNvPr id="7" name="Text 3"/>
          <p:cNvSpPr/>
          <p:nvPr/>
        </p:nvSpPr>
        <p:spPr>
          <a:xfrm>
            <a:off x="2517696" y="6142315"/>
            <a:ext cx="9594890"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Traditional methods of viral rumor detection, such as keyword-based filtering and rule-based classification, have proven to be ineffective in the face of increasingly sophisticated disinformation tactics. The need for a more robust and scalable solution is evident.</a:t>
            </a:r>
            <a:endParaRPr lang="en-US" sz="1750" dirty="0"/>
          </a:p>
        </p:txBody>
      </p:sp>
    </p:spTree>
    <p:extLst>
      <p:ext uri="{BB962C8B-B14F-4D97-AF65-F5344CB8AC3E}">
        <p14:creationId xmlns:p14="http://schemas.microsoft.com/office/powerpoint/2010/main" val="2149024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9151A">
              <a:alpha val="80000"/>
            </a:srgbClr>
          </a:solidFill>
          <a:ln/>
        </p:spPr>
      </p:sp>
      <p:sp>
        <p:nvSpPr>
          <p:cNvPr id="6" name="Text 2"/>
          <p:cNvSpPr/>
          <p:nvPr/>
        </p:nvSpPr>
        <p:spPr>
          <a:xfrm>
            <a:off x="2517696" y="2890123"/>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Proposed System</a:t>
            </a:r>
            <a:endParaRPr lang="en-US" sz="4374" dirty="0"/>
          </a:p>
        </p:txBody>
      </p:sp>
      <p:sp>
        <p:nvSpPr>
          <p:cNvPr id="7" name="Text 3"/>
          <p:cNvSpPr/>
          <p:nvPr/>
        </p:nvSpPr>
        <p:spPr>
          <a:xfrm>
            <a:off x="2517696" y="3917752"/>
            <a:ext cx="9594890"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To address the issue of viral rumor detection, we propose a machine learning-based system that can accurately identify and classify online content as genuine or fake. Our approach leverages advanced natural language processing techniques and a curated dataset of verified news articles and misinformation.</a:t>
            </a:r>
            <a:endParaRPr lang="en-US" sz="1750" dirty="0"/>
          </a:p>
        </p:txBody>
      </p:sp>
    </p:spTree>
    <p:extLst>
      <p:ext uri="{BB962C8B-B14F-4D97-AF65-F5344CB8AC3E}">
        <p14:creationId xmlns:p14="http://schemas.microsoft.com/office/powerpoint/2010/main" val="2020897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070015"/>
            <a:ext cx="7477601" cy="1388745"/>
          </a:xfrm>
          <a:prstGeom prst="rect">
            <a:avLst/>
          </a:prstGeom>
          <a:noFill/>
          <a:ln/>
        </p:spPr>
        <p:txBody>
          <a:bodyPr wrap="squar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The Rise of Viral Rummors in the Digital Age</a:t>
            </a:r>
            <a:endParaRPr lang="en-US" sz="4374" dirty="0"/>
          </a:p>
        </p:txBody>
      </p:sp>
      <p:sp>
        <p:nvSpPr>
          <p:cNvPr id="6" name="Text 2"/>
          <p:cNvSpPr/>
          <p:nvPr/>
        </p:nvSpPr>
        <p:spPr>
          <a:xfrm>
            <a:off x="833199" y="2792016"/>
            <a:ext cx="7477601" cy="142922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The proliferation of social media and the ease of content creation have fueled the rapid spread of misinformation and fake news. </a:t>
            </a:r>
            <a:r>
              <a:rPr lang="en-US" sz="1750" dirty="0">
                <a:solidFill>
                  <a:srgbClr val="000000"/>
                </a:solidFill>
                <a:latin typeface="adonis-web" pitchFamily="34" charset="0"/>
                <a:ea typeface="adonis-web" pitchFamily="34" charset="-122"/>
                <a:cs typeface="adonis-web" pitchFamily="34" charset="-120"/>
              </a:rPr>
              <a:t>🌍</a:t>
            </a:r>
            <a:r>
              <a:rPr lang="en-US" sz="1750" dirty="0">
                <a:solidFill>
                  <a:srgbClr val="E2E6E9"/>
                </a:solidFill>
                <a:latin typeface="adonis-web" pitchFamily="34" charset="0"/>
                <a:ea typeface="adonis-web" pitchFamily="34" charset="-122"/>
                <a:cs typeface="adonis-web" pitchFamily="34" charset="-120"/>
              </a:rPr>
              <a:t> The digital landscape has become a breeding ground for manipulated narratives, amplified by echo chambers and polarized online communities.</a:t>
            </a:r>
            <a:endParaRPr lang="en-US" sz="1750" dirty="0"/>
          </a:p>
        </p:txBody>
      </p:sp>
      <p:sp>
        <p:nvSpPr>
          <p:cNvPr id="7" name="Text 3"/>
          <p:cNvSpPr/>
          <p:nvPr/>
        </p:nvSpPr>
        <p:spPr>
          <a:xfrm>
            <a:off x="1188601" y="4471154"/>
            <a:ext cx="7122200" cy="71842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E2E6E9"/>
                </a:solidFill>
                <a:latin typeface="adonis-web" pitchFamily="34" charset="0"/>
                <a:ea typeface="adonis-web" pitchFamily="34" charset="-122"/>
                <a:cs typeface="adonis-web" pitchFamily="34" charset="-120"/>
              </a:rPr>
              <a:t>The anonymity and lack of fact-checking on many digital platforms have allowed for the rapid dissemination of fabricated stories. </a:t>
            </a:r>
            <a:r>
              <a:rPr lang="en-US" sz="1750" dirty="0">
                <a:solidFill>
                  <a:srgbClr val="000000"/>
                </a:solidFill>
                <a:latin typeface="adonis-web" pitchFamily="34" charset="0"/>
                <a:ea typeface="adonis-web" pitchFamily="34" charset="-122"/>
                <a:cs typeface="adonis-web" pitchFamily="34" charset="-120"/>
              </a:rPr>
              <a:t>💻</a:t>
            </a:r>
            <a:endParaRPr lang="en-US" sz="1750" dirty="0"/>
          </a:p>
        </p:txBody>
      </p:sp>
      <p:sp>
        <p:nvSpPr>
          <p:cNvPr id="8" name="Text 4"/>
          <p:cNvSpPr/>
          <p:nvPr/>
        </p:nvSpPr>
        <p:spPr>
          <a:xfrm>
            <a:off x="1188601" y="5278398"/>
            <a:ext cx="7122200" cy="71842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E2E6E9"/>
                </a:solidFill>
                <a:latin typeface="adonis-web" pitchFamily="34" charset="0"/>
                <a:ea typeface="adonis-web" pitchFamily="34" charset="-122"/>
                <a:cs typeface="adonis-web" pitchFamily="34" charset="-120"/>
              </a:rPr>
              <a:t>Clickbait and sensationalized headlines have become common tactics to attract attention and drive engagement, often at the expense of truth. </a:t>
            </a:r>
            <a:r>
              <a:rPr lang="en-US" sz="1750" dirty="0">
                <a:solidFill>
                  <a:srgbClr val="000000"/>
                </a:solidFill>
                <a:latin typeface="adonis-web" pitchFamily="34" charset="0"/>
                <a:ea typeface="adonis-web" pitchFamily="34" charset="-122"/>
                <a:cs typeface="adonis-web" pitchFamily="34" charset="-120"/>
              </a:rPr>
              <a:t>🔍</a:t>
            </a:r>
            <a:endParaRPr lang="en-US" sz="1750" dirty="0"/>
          </a:p>
        </p:txBody>
      </p:sp>
      <p:sp>
        <p:nvSpPr>
          <p:cNvPr id="9" name="Text 5"/>
          <p:cNvSpPr/>
          <p:nvPr/>
        </p:nvSpPr>
        <p:spPr>
          <a:xfrm>
            <a:off x="1188601" y="6085642"/>
            <a:ext cx="7122200" cy="107382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E2E6E9"/>
                </a:solidFill>
                <a:latin typeface="adonis-web" pitchFamily="34" charset="0"/>
                <a:ea typeface="adonis-web" pitchFamily="34" charset="-122"/>
                <a:cs typeface="adonis-web" pitchFamily="34" charset="-120"/>
              </a:rPr>
              <a:t>Sophisticated AI-powered bots and coordinated disinformation campaigns have further exacerbated the issue, making it increasingly challenging to distinguish fact from fiction. </a:t>
            </a:r>
            <a:r>
              <a:rPr lang="en-US" sz="1750" dirty="0">
                <a:solidFill>
                  <a:srgbClr val="000000"/>
                </a:solidFill>
                <a:latin typeface="adonis-web" pitchFamily="34" charset="0"/>
                <a:ea typeface="adonis-web" pitchFamily="34" charset="-122"/>
                <a:cs typeface="adonis-web" pitchFamily="34" charset="-120"/>
              </a:rPr>
              <a:t>🤖</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387912"/>
            <a:ext cx="7477601" cy="1388745"/>
          </a:xfrm>
          <a:prstGeom prst="rect">
            <a:avLst/>
          </a:prstGeom>
          <a:noFill/>
          <a:ln/>
        </p:spPr>
        <p:txBody>
          <a:bodyPr wrap="squar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Machine Learning Approaches for Viral Rumors Detection</a:t>
            </a:r>
            <a:endParaRPr lang="en-US" sz="4374" dirty="0"/>
          </a:p>
        </p:txBody>
      </p:sp>
      <p:sp>
        <p:nvSpPr>
          <p:cNvPr id="6" name="Text 2"/>
          <p:cNvSpPr/>
          <p:nvPr/>
        </p:nvSpPr>
        <p:spPr>
          <a:xfrm>
            <a:off x="1188601" y="3109913"/>
            <a:ext cx="7122200" cy="1421606"/>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E2E6E9"/>
                </a:solidFill>
                <a:latin typeface="adonis-web" pitchFamily="34" charset="0"/>
                <a:ea typeface="adonis-web" pitchFamily="34" charset="-122"/>
                <a:cs typeface="adonis-web" pitchFamily="34" charset="-120"/>
              </a:rPr>
              <a:t>Supervised Learning Techniques: Leverage classification models like </a:t>
            </a:r>
            <a:r>
              <a:rPr lang="en-US" sz="1750" b="1" dirty="0">
                <a:solidFill>
                  <a:srgbClr val="E2E6E9"/>
                </a:solidFill>
                <a:latin typeface="adonis-web" pitchFamily="34" charset="0"/>
                <a:ea typeface="adonis-web" pitchFamily="34" charset="-122"/>
                <a:cs typeface="adonis-web" pitchFamily="34" charset="-120"/>
              </a:rPr>
              <a:t>Logistic Regression</a:t>
            </a:r>
            <a:r>
              <a:rPr lang="en-US" sz="1750" dirty="0">
                <a:solidFill>
                  <a:srgbClr val="E2E6E9"/>
                </a:solidFill>
                <a:latin typeface="adonis-web" pitchFamily="34" charset="0"/>
                <a:ea typeface="adonis-web" pitchFamily="34" charset="-122"/>
                <a:cs typeface="adonis-web" pitchFamily="34" charset="-120"/>
              </a:rPr>
              <a:t>, </a:t>
            </a:r>
            <a:r>
              <a:rPr lang="en-US" sz="1750" b="1" dirty="0">
                <a:solidFill>
                  <a:srgbClr val="E2E6E9"/>
                </a:solidFill>
                <a:latin typeface="adonis-web" pitchFamily="34" charset="0"/>
                <a:ea typeface="adonis-web" pitchFamily="34" charset="-122"/>
                <a:cs typeface="adonis-web" pitchFamily="34" charset="-120"/>
              </a:rPr>
              <a:t>Support Vector Machines</a:t>
            </a:r>
            <a:r>
              <a:rPr lang="en-US" sz="1750" dirty="0">
                <a:solidFill>
                  <a:srgbClr val="E2E6E9"/>
                </a:solidFill>
                <a:latin typeface="adonis-web" pitchFamily="34" charset="0"/>
                <a:ea typeface="adonis-web" pitchFamily="34" charset="-122"/>
                <a:cs typeface="adonis-web" pitchFamily="34" charset="-120"/>
              </a:rPr>
              <a:t>, and </a:t>
            </a:r>
            <a:r>
              <a:rPr lang="en-US" sz="1750" b="1" dirty="0">
                <a:solidFill>
                  <a:srgbClr val="E2E6E9"/>
                </a:solidFill>
                <a:latin typeface="adonis-web" pitchFamily="34" charset="0"/>
                <a:ea typeface="adonis-web" pitchFamily="34" charset="-122"/>
                <a:cs typeface="adonis-web" pitchFamily="34" charset="-120"/>
              </a:rPr>
              <a:t>Random forest</a:t>
            </a:r>
            <a:r>
              <a:rPr lang="en-US" sz="1750" dirty="0">
                <a:solidFill>
                  <a:srgbClr val="E2E6E9"/>
                </a:solidFill>
                <a:latin typeface="adonis-web" pitchFamily="34" charset="0"/>
                <a:ea typeface="adonis-web" pitchFamily="34" charset="-122"/>
                <a:cs typeface="adonis-web" pitchFamily="34" charset="-120"/>
              </a:rPr>
              <a:t> to detect fake news based on linguistic patterns, source credibility, and social engagement signals.</a:t>
            </a:r>
            <a:endParaRPr lang="en-US" sz="1750" dirty="0"/>
          </a:p>
        </p:txBody>
      </p:sp>
      <p:sp>
        <p:nvSpPr>
          <p:cNvPr id="7" name="Text 3"/>
          <p:cNvSpPr/>
          <p:nvPr/>
        </p:nvSpPr>
        <p:spPr>
          <a:xfrm>
            <a:off x="1188601" y="4620339"/>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E2E6E9"/>
                </a:solidFill>
                <a:latin typeface="adonis-web" pitchFamily="34" charset="0"/>
                <a:ea typeface="adonis-web" pitchFamily="34" charset="-122"/>
                <a:cs typeface="adonis-web" pitchFamily="34" charset="-120"/>
              </a:rPr>
              <a:t>Unsupervised Learning Techniques: Employ </a:t>
            </a:r>
            <a:r>
              <a:rPr lang="en-US" sz="1750" b="1" dirty="0">
                <a:solidFill>
                  <a:srgbClr val="E2E6E9"/>
                </a:solidFill>
                <a:latin typeface="adonis-web" pitchFamily="34" charset="0"/>
                <a:ea typeface="adonis-web" pitchFamily="34" charset="-122"/>
                <a:cs typeface="adonis-web" pitchFamily="34" charset="-120"/>
              </a:rPr>
              <a:t>Clustering Algorithms</a:t>
            </a:r>
            <a:r>
              <a:rPr lang="en-US" sz="1750" dirty="0">
                <a:solidFill>
                  <a:srgbClr val="E2E6E9"/>
                </a:solidFill>
                <a:latin typeface="adonis-web" pitchFamily="34" charset="0"/>
                <a:ea typeface="adonis-web" pitchFamily="34" charset="-122"/>
                <a:cs typeface="adonis-web" pitchFamily="34" charset="-120"/>
              </a:rPr>
              <a:t> and </a:t>
            </a:r>
            <a:r>
              <a:rPr lang="en-US" sz="1750" b="1" dirty="0">
                <a:solidFill>
                  <a:srgbClr val="E2E6E9"/>
                </a:solidFill>
                <a:latin typeface="adonis-web" pitchFamily="34" charset="0"/>
                <a:ea typeface="adonis-web" pitchFamily="34" charset="-122"/>
                <a:cs typeface="adonis-web" pitchFamily="34" charset="-120"/>
              </a:rPr>
              <a:t>Topic Modeling</a:t>
            </a:r>
            <a:r>
              <a:rPr lang="en-US" sz="1750" dirty="0">
                <a:solidFill>
                  <a:srgbClr val="E2E6E9"/>
                </a:solidFill>
                <a:latin typeface="adonis-web" pitchFamily="34" charset="0"/>
                <a:ea typeface="adonis-web" pitchFamily="34" charset="-122"/>
                <a:cs typeface="adonis-web" pitchFamily="34" charset="-120"/>
              </a:rPr>
              <a:t> to identify groups of similar articles and anomalies that may indicate fake news.</a:t>
            </a:r>
            <a:endParaRPr lang="en-US" sz="1750" dirty="0"/>
          </a:p>
        </p:txBody>
      </p:sp>
      <p:sp>
        <p:nvSpPr>
          <p:cNvPr id="8" name="Text 4"/>
          <p:cNvSpPr/>
          <p:nvPr/>
        </p:nvSpPr>
        <p:spPr>
          <a:xfrm>
            <a:off x="1188601" y="5775365"/>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E2E6E9"/>
                </a:solidFill>
                <a:latin typeface="adonis-web" pitchFamily="34" charset="0"/>
                <a:ea typeface="adonis-web" pitchFamily="34" charset="-122"/>
                <a:cs typeface="adonis-web" pitchFamily="34" charset="-120"/>
              </a:rPr>
              <a:t>Transfer Learning: Adapt pre-trained language models like </a:t>
            </a:r>
            <a:r>
              <a:rPr lang="en-US" sz="1750" b="1" dirty="0">
                <a:solidFill>
                  <a:srgbClr val="E2E6E9"/>
                </a:solidFill>
                <a:latin typeface="adonis-web" pitchFamily="34" charset="0"/>
                <a:ea typeface="adonis-web" pitchFamily="34" charset="-122"/>
                <a:cs typeface="adonis-web" pitchFamily="34" charset="-120"/>
              </a:rPr>
              <a:t>BERT and</a:t>
            </a:r>
            <a:r>
              <a:rPr lang="en-US" sz="1750" dirty="0">
                <a:solidFill>
                  <a:srgbClr val="E2E6E9"/>
                </a:solidFill>
                <a:latin typeface="adonis-web" pitchFamily="34" charset="0"/>
                <a:ea typeface="adonis-web" pitchFamily="34" charset="-122"/>
                <a:cs typeface="adonis-web" pitchFamily="34" charset="-120"/>
              </a:rPr>
              <a:t> </a:t>
            </a:r>
            <a:r>
              <a:rPr lang="en-US" sz="1750" b="1" dirty="0">
                <a:solidFill>
                  <a:srgbClr val="E2E6E9"/>
                </a:solidFill>
                <a:latin typeface="adonis-web" pitchFamily="34" charset="0"/>
                <a:ea typeface="adonis-web" pitchFamily="34" charset="-122"/>
                <a:cs typeface="adonis-web" pitchFamily="34" charset="-120"/>
              </a:rPr>
              <a:t>GPT-3</a:t>
            </a:r>
            <a:r>
              <a:rPr lang="en-US" sz="1750" dirty="0">
                <a:solidFill>
                  <a:srgbClr val="E2E6E9"/>
                </a:solidFill>
                <a:latin typeface="adonis-web" pitchFamily="34" charset="0"/>
                <a:ea typeface="adonis-web" pitchFamily="34" charset="-122"/>
                <a:cs typeface="adonis-web" pitchFamily="34" charset="-120"/>
              </a:rPr>
              <a:t> to the viral rumor detection task, leveraging their ability to capture semantic and contextual relationships.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1529477"/>
            <a:ext cx="7477601" cy="1388745"/>
          </a:xfrm>
          <a:prstGeom prst="rect">
            <a:avLst/>
          </a:prstGeom>
          <a:noFill/>
          <a:ln/>
        </p:spPr>
        <p:txBody>
          <a:bodyPr wrap="squar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Feature Engineering for Viral Rumors Detection</a:t>
            </a:r>
            <a:endParaRPr lang="en-US" sz="4374" dirty="0"/>
          </a:p>
        </p:txBody>
      </p:sp>
      <p:sp>
        <p:nvSpPr>
          <p:cNvPr id="6" name="Text 2"/>
          <p:cNvSpPr/>
          <p:nvPr/>
        </p:nvSpPr>
        <p:spPr>
          <a:xfrm>
            <a:off x="6319599" y="3251478"/>
            <a:ext cx="7477601"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Effective Viral Rumor detection requires carefully engineered features that capture the nuances of deceptive content. Textual features like </a:t>
            </a:r>
            <a:r>
              <a:rPr lang="en-US" sz="1750" b="1" dirty="0">
                <a:solidFill>
                  <a:srgbClr val="E2E6E9"/>
                </a:solidFill>
                <a:latin typeface="adonis-web" pitchFamily="34" charset="0"/>
                <a:ea typeface="adonis-web" pitchFamily="34" charset="-122"/>
                <a:cs typeface="adonis-web" pitchFamily="34" charset="-120"/>
              </a:rPr>
              <a:t>word choice, sentiment, and readability</a:t>
            </a:r>
            <a:r>
              <a:rPr lang="en-US" sz="1750" dirty="0">
                <a:solidFill>
                  <a:srgbClr val="E2E6E9"/>
                </a:solidFill>
                <a:latin typeface="adonis-web" pitchFamily="34" charset="0"/>
                <a:ea typeface="adonis-web" pitchFamily="34" charset="-122"/>
                <a:cs typeface="adonis-web" pitchFamily="34" charset="-120"/>
              </a:rPr>
              <a:t> can reveal patterns in language used to mislead. </a:t>
            </a:r>
            <a:r>
              <a:rPr lang="en-US" sz="1750" u="sng" dirty="0">
                <a:solidFill>
                  <a:srgbClr val="609DFF"/>
                </a:solidFill>
                <a:latin typeface="adonis-web" pitchFamily="34" charset="0"/>
                <a:ea typeface="adonis-web" pitchFamily="34" charset="-122"/>
                <a:cs typeface="adonis-web" pitchFamily="34" charset="-120"/>
                <a:hlinkClick r:id="rId5">
                  <a:extLst>
                    <a:ext uri="{A12FA001-AC4F-418D-AE19-62706E023703}">
                      <ahyp:hlinkClr xmlns:ahyp="http://schemas.microsoft.com/office/drawing/2018/hyperlinkcolor" val="tx"/>
                    </a:ext>
                  </a:extLst>
                </a:hlinkClick>
              </a:rPr>
              <a:t>Social network features</a:t>
            </a:r>
            <a:r>
              <a:rPr lang="en-US" sz="1750" dirty="0">
                <a:solidFill>
                  <a:srgbClr val="E2E6E9"/>
                </a:solidFill>
                <a:latin typeface="adonis-web" pitchFamily="34" charset="0"/>
                <a:ea typeface="adonis-web" pitchFamily="34" charset="-122"/>
                <a:cs typeface="adonis-web" pitchFamily="34" charset="-120"/>
              </a:rPr>
              <a:t> like </a:t>
            </a:r>
            <a:r>
              <a:rPr lang="en-US" sz="1750" b="1" dirty="0">
                <a:solidFill>
                  <a:srgbClr val="E2E6E9"/>
                </a:solidFill>
                <a:latin typeface="adonis-web" pitchFamily="34" charset="0"/>
                <a:ea typeface="adonis-web" pitchFamily="34" charset="-122"/>
                <a:cs typeface="adonis-web" pitchFamily="34" charset="-120"/>
              </a:rPr>
              <a:t>sharing patterns and user profiles</a:t>
            </a:r>
            <a:r>
              <a:rPr lang="en-US" sz="1750" dirty="0">
                <a:solidFill>
                  <a:srgbClr val="E2E6E9"/>
                </a:solidFill>
                <a:latin typeface="adonis-web" pitchFamily="34" charset="0"/>
                <a:ea typeface="adonis-web" pitchFamily="34" charset="-122"/>
                <a:cs typeface="adonis-web" pitchFamily="34" charset="-120"/>
              </a:rPr>
              <a:t> also provide valuable signals.</a:t>
            </a:r>
            <a:endParaRPr lang="en-US" sz="1750" dirty="0"/>
          </a:p>
        </p:txBody>
      </p:sp>
      <p:sp>
        <p:nvSpPr>
          <p:cNvPr id="7" name="Text 3"/>
          <p:cNvSpPr/>
          <p:nvPr/>
        </p:nvSpPr>
        <p:spPr>
          <a:xfrm>
            <a:off x="6319599" y="5278398"/>
            <a:ext cx="7477601"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Incorporating </a:t>
            </a:r>
            <a:r>
              <a:rPr lang="en-US" sz="1750" b="1" dirty="0">
                <a:solidFill>
                  <a:srgbClr val="E2E6E9"/>
                </a:solidFill>
                <a:latin typeface="adonis-web" pitchFamily="34" charset="0"/>
                <a:ea typeface="adonis-web" pitchFamily="34" charset="-122"/>
                <a:cs typeface="adonis-web" pitchFamily="34" charset="-120"/>
              </a:rPr>
              <a:t>multimodal features</a:t>
            </a:r>
            <a:r>
              <a:rPr lang="en-US" sz="1750" dirty="0">
                <a:solidFill>
                  <a:srgbClr val="E2E6E9"/>
                </a:solidFill>
                <a:latin typeface="adonis-web" pitchFamily="34" charset="0"/>
                <a:ea typeface="adonis-web" pitchFamily="34" charset="-122"/>
                <a:cs typeface="adonis-web" pitchFamily="34" charset="-120"/>
              </a:rPr>
              <a:t> that analyze </a:t>
            </a:r>
            <a:r>
              <a:rPr lang="en-US" sz="1750" u="sng" dirty="0">
                <a:solidFill>
                  <a:srgbClr val="609DFF"/>
                </a:solidFill>
                <a:latin typeface="adonis-web" pitchFamily="34" charset="0"/>
                <a:ea typeface="adonis-web" pitchFamily="34" charset="-122"/>
                <a:cs typeface="adonis-web" pitchFamily="34" charset="-120"/>
              </a:rPr>
              <a:t>images, videos, and audio can</a:t>
            </a:r>
            <a:r>
              <a:rPr lang="en-US" sz="1750" dirty="0">
                <a:solidFill>
                  <a:srgbClr val="E2E6E9"/>
                </a:solidFill>
                <a:latin typeface="adonis-web" pitchFamily="34" charset="0"/>
                <a:ea typeface="adonis-web" pitchFamily="34" charset="-122"/>
                <a:cs typeface="adonis-web" pitchFamily="34" charset="-120"/>
              </a:rPr>
              <a:t> further enhance the detection of fake news that combines multiple media types. Ultimately, a rich set of well-crafted features is essential for training robust machine learning models to identify deceptive content.</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884878"/>
            <a:ext cx="7477601" cy="1388745"/>
          </a:xfrm>
          <a:prstGeom prst="rect">
            <a:avLst/>
          </a:prstGeom>
          <a:noFill/>
          <a:ln/>
        </p:spPr>
        <p:txBody>
          <a:bodyPr wrap="squar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Challenges in Detecting Viral Rumors</a:t>
            </a:r>
            <a:endParaRPr lang="en-US" sz="4374" dirty="0"/>
          </a:p>
        </p:txBody>
      </p:sp>
      <p:sp>
        <p:nvSpPr>
          <p:cNvPr id="6" name="Text 2"/>
          <p:cNvSpPr/>
          <p:nvPr/>
        </p:nvSpPr>
        <p:spPr>
          <a:xfrm>
            <a:off x="833199" y="3606879"/>
            <a:ext cx="7477601"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Detecting viral rumor poses significant challenges due to the rapid spread of misinformation online and the evolving techniques used by those who create it. The sheer volume of content shared daily makes it difficult to manually verify the accuracy of every claim.</a:t>
            </a:r>
            <a:endParaRPr lang="en-US" sz="1750" dirty="0"/>
          </a:p>
        </p:txBody>
      </p:sp>
      <p:sp>
        <p:nvSpPr>
          <p:cNvPr id="7" name="Text 3"/>
          <p:cNvSpPr/>
          <p:nvPr/>
        </p:nvSpPr>
        <p:spPr>
          <a:xfrm>
            <a:off x="833199" y="5278398"/>
            <a:ext cx="7477601"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Additionally, many fake news stories are designed to appear credible, using convincing language, imagery, and even falsified sources to lend them an air of legitimacy. This makes automated detection increasingly complex.</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TotalTime>
  <Words>1272</Words>
  <Application>Microsoft Office PowerPoint</Application>
  <PresentationFormat>Custom</PresentationFormat>
  <Paragraphs>84</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adonis-web</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20D01A6638</cp:lastModifiedBy>
  <cp:revision>2</cp:revision>
  <dcterms:created xsi:type="dcterms:W3CDTF">2024-05-02T13:24:32Z</dcterms:created>
  <dcterms:modified xsi:type="dcterms:W3CDTF">2024-05-02T14:39:42Z</dcterms:modified>
</cp:coreProperties>
</file>